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5" r:id="rId1"/>
  </p:sldMasterIdLst>
  <p:notesMasterIdLst>
    <p:notesMasterId r:id="rId13"/>
  </p:notesMasterIdLst>
  <p:handoutMasterIdLst>
    <p:handoutMasterId r:id="rId14"/>
  </p:handoutMasterIdLst>
  <p:sldIdLst>
    <p:sldId id="257" r:id="rId2"/>
    <p:sldId id="314" r:id="rId3"/>
    <p:sldId id="315" r:id="rId4"/>
    <p:sldId id="318" r:id="rId5"/>
    <p:sldId id="319" r:id="rId6"/>
    <p:sldId id="316" r:id="rId7"/>
    <p:sldId id="317" r:id="rId8"/>
    <p:sldId id="320" r:id="rId9"/>
    <p:sldId id="321" r:id="rId10"/>
    <p:sldId id="322" r:id="rId11"/>
    <p:sldId id="291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35C32BF-66C2-46F4-907D-4F5F90B8AD57}">
          <p14:sldIdLst>
            <p14:sldId id="257"/>
          </p14:sldIdLst>
        </p14:section>
        <p14:section name="Introduction" id="{DEA31667-CBBE-46BC-8B1D-047EE6171725}">
          <p14:sldIdLst>
            <p14:sldId id="314"/>
            <p14:sldId id="315"/>
            <p14:sldId id="318"/>
          </p14:sldIdLst>
        </p14:section>
        <p14:section name="Risk Managment Process" id="{04BC91FA-A1E1-4FA1-BB6C-9FA918C12CCB}">
          <p14:sldIdLst>
            <p14:sldId id="319"/>
            <p14:sldId id="316"/>
            <p14:sldId id="317"/>
            <p14:sldId id="320"/>
            <p14:sldId id="321"/>
            <p14:sldId id="322"/>
          </p14:sldIdLst>
        </p14:section>
        <p14:section name="Untitled Section" id="{A1B62277-4D53-4F4C-930B-473DC6874C60}">
          <p14:sldIdLst>
            <p14:sldId id="29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9" autoAdjust="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123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3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4469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3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5" tIns="45707" rIns="91415" bIns="45707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430A74-7F6A-4D57-9BE5-0B595A016F5D}" type="slidenum">
              <a:rPr lang="ar-SA"/>
              <a:pPr/>
              <a:t>2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2D968E-6ABE-435D-9859-FAFAD7E88F39}" type="slidenum">
              <a:rPr lang="ar-SA"/>
              <a:pPr/>
              <a:t>3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2A7B2E-94DD-4E63-A407-0915B0454163}" type="slidenum">
              <a:rPr lang="ar-SA"/>
              <a:pPr/>
              <a:t>6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06C976-224A-46BC-9234-D23D1DA1A737}" type="slidenum">
              <a:rPr lang="ar-SA"/>
              <a:pPr/>
              <a:t>7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Word_97_-_2003_Document1.doc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</a:t>
            </a:r>
            <a:r>
              <a:rPr lang="en-US" dirty="0" smtClean="0"/>
              <a:t>09</a:t>
            </a:r>
            <a:r>
              <a:rPr lang="en-US" dirty="0"/>
              <a:t/>
            </a:r>
            <a:br>
              <a:rPr lang="en-US" dirty="0"/>
            </a:br>
            <a:r>
              <a:rPr lang="en-US" sz="1800" dirty="0"/>
              <a:t>Software Project </a:t>
            </a:r>
            <a:r>
              <a:rPr lang="en-US" sz="1800" dirty="0" smtClean="0"/>
              <a:t>Management &gt; </a:t>
            </a:r>
            <a:r>
              <a:rPr lang="en-US" dirty="0" smtClean="0"/>
              <a:t>Risk Management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</a:t>
            </a:r>
            <a:r>
              <a:rPr lang="en-US" sz="1600" dirty="0"/>
              <a:t>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Identify Risks</a:t>
            </a:r>
          </a:p>
          <a:p>
            <a:endParaRPr lang="en-US" dirty="0"/>
          </a:p>
          <a:p>
            <a:r>
              <a:rPr lang="en-US" dirty="0" smtClean="0"/>
              <a:t>Explain Risk Management Process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446493" y="4648200"/>
            <a:ext cx="3048000" cy="1803400"/>
            <a:chOff x="5203650" y="328004"/>
            <a:chExt cx="3783987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5400" dirty="0" smtClean="0"/>
                <a:t>22.1</a:t>
              </a:r>
              <a:endParaRPr lang="en-US" sz="54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797" tIns="45898" rIns="91797" bIns="45898"/>
          <a:lstStyle/>
          <a:p>
            <a:r>
              <a:rPr lang="en-US" dirty="0"/>
              <a:t>Step 4</a:t>
            </a:r>
            <a:r>
              <a:rPr lang="en-US" dirty="0" smtClean="0"/>
              <a:t>: </a:t>
            </a:r>
            <a:r>
              <a:rPr lang="en-GB" dirty="0" smtClean="0"/>
              <a:t>Risk </a:t>
            </a:r>
            <a:r>
              <a:rPr lang="en-GB" dirty="0"/>
              <a:t>monitoring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1797" tIns="45898" rIns="91797" bIns="45898"/>
          <a:lstStyle/>
          <a:p>
            <a:r>
              <a:rPr lang="en-GB" dirty="0"/>
              <a:t>Assess each identified risks regularly to decide whether or not it is becoming less or more probable.</a:t>
            </a:r>
          </a:p>
          <a:p>
            <a:endParaRPr lang="en-GB" dirty="0" smtClean="0"/>
          </a:p>
          <a:p>
            <a:r>
              <a:rPr lang="en-GB" dirty="0" smtClean="0"/>
              <a:t>Also </a:t>
            </a:r>
            <a:r>
              <a:rPr lang="en-GB" dirty="0"/>
              <a:t>assess whether the effects of the risk have changed.</a:t>
            </a:r>
          </a:p>
          <a:p>
            <a:endParaRPr lang="en-GB" dirty="0" smtClean="0"/>
          </a:p>
          <a:p>
            <a:r>
              <a:rPr lang="en-GB" dirty="0" smtClean="0"/>
              <a:t>Each </a:t>
            </a:r>
            <a:r>
              <a:rPr lang="en-GB" dirty="0"/>
              <a:t>key risk should be discussed at management progress meetings.</a:t>
            </a: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701732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GB" sz="2800" dirty="0" smtClean="0"/>
          </a:p>
          <a:p>
            <a:pPr lvl="1">
              <a:lnSpc>
                <a:spcPct val="90000"/>
              </a:lnSpc>
            </a:pPr>
            <a:endParaRPr lang="en-GB" sz="2200" dirty="0" smtClean="0"/>
          </a:p>
          <a:p>
            <a:pPr>
              <a:lnSpc>
                <a:spcPct val="90000"/>
              </a:lnSpc>
            </a:pPr>
            <a:endParaRPr lang="en-GB" sz="2500" dirty="0" smtClean="0"/>
          </a:p>
          <a:p>
            <a:pPr>
              <a:lnSpc>
                <a:spcPct val="90000"/>
              </a:lnSpc>
            </a:pPr>
            <a:r>
              <a:rPr lang="en-GB" sz="2500" dirty="0" smtClean="0"/>
              <a:t>Major project risks should be identified and assessed.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Risk Management</a:t>
            </a:r>
            <a:endParaRPr lang="en-US" dirty="0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Risk management is </a:t>
            </a:r>
            <a:br>
              <a:rPr lang="en-GB" sz="2800" dirty="0" smtClean="0"/>
            </a:br>
            <a:r>
              <a:rPr lang="en-GB" sz="2800" dirty="0" smtClean="0"/>
              <a:t>concerned with identifying </a:t>
            </a:r>
            <a:br>
              <a:rPr lang="en-GB" sz="2800" dirty="0" smtClean="0"/>
            </a:br>
            <a:r>
              <a:rPr lang="en-GB" sz="2800" dirty="0" smtClean="0"/>
              <a:t>risks and drawing up plans to minimise their effect on a project.</a:t>
            </a:r>
          </a:p>
          <a:p>
            <a:pPr eaLnBrk="1" hangingPunct="1">
              <a:lnSpc>
                <a:spcPct val="90000"/>
              </a:lnSpc>
            </a:pPr>
            <a:endParaRPr lang="en-GB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A risk is a probability that some adverse circumstance will occur 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b="1" dirty="0" smtClean="0"/>
              <a:t>Project risks </a:t>
            </a:r>
            <a:r>
              <a:rPr lang="en-GB" sz="2400" dirty="0" smtClean="0"/>
              <a:t>affect schedule or resources;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b="1" dirty="0" smtClean="0"/>
              <a:t>Product risks </a:t>
            </a:r>
            <a:r>
              <a:rPr lang="en-GB" sz="2400" dirty="0" smtClean="0"/>
              <a:t>affect the quality or performance of the software being developed;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b="1" dirty="0" smtClean="0"/>
              <a:t>Business risks </a:t>
            </a:r>
            <a:r>
              <a:rPr lang="en-GB" sz="2400" dirty="0" smtClean="0"/>
              <a:t>affect the organisation developing or procuring the software.</a:t>
            </a:r>
            <a:endParaRPr lang="en-US" sz="2400" dirty="0" smtClean="0"/>
          </a:p>
        </p:txBody>
      </p:sp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FC4AFF-0961-4080-B833-D7BC9860767A}" type="slidenum">
              <a:rPr lang="ar-SA"/>
              <a:pPr/>
              <a:t>2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138314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Risk Management - Example</a:t>
            </a:r>
            <a:endParaRPr lang="en-US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An experience Programmer leaves a project.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Project risk - possible delay in system delivery.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Product risk - Replacement may be less experienced and more chances of errors.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Business risk - Programmer’s experience is not available for future products. </a:t>
            </a:r>
          </a:p>
        </p:txBody>
      </p:sp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AE87C6-817D-46EF-9672-A84020B31BC5}" type="slidenum">
              <a:rPr lang="ar-SA"/>
              <a:pPr/>
              <a:t>3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2087418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733800" y="13716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Technology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72200" y="4495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Schedule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57600" y="5638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Budget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9200" y="4495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Team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48400" y="2590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Software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43000" y="2590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Hardware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895600" y="1905000"/>
            <a:ext cx="3810000" cy="381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/>
              <a:t>System</a:t>
            </a:r>
            <a:endParaRPr lang="en-US" sz="6600" dirty="0"/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2791691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risk management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1 - Risk </a:t>
            </a:r>
            <a:r>
              <a:rPr lang="en-GB" sz="2800" dirty="0" smtClean="0"/>
              <a:t>identification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Identify project, product and business risks;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2 - Risk </a:t>
            </a:r>
            <a:r>
              <a:rPr lang="en-GB" sz="2800" dirty="0" smtClean="0"/>
              <a:t>analysis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Assess the likelihood and consequences of these risks;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3 - Risk </a:t>
            </a:r>
            <a:r>
              <a:rPr lang="en-GB" sz="2800" dirty="0" smtClean="0"/>
              <a:t>planning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Draw up plans to avoid or minimise the effects of the risk;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4 - Risk </a:t>
            </a:r>
            <a:r>
              <a:rPr lang="en-GB" sz="2800" dirty="0" smtClean="0"/>
              <a:t>monitoring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Monitor the risks throughout the project;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3495964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Risk Management Process</a:t>
            </a:r>
          </a:p>
        </p:txBody>
      </p:sp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1A923D-70CC-4FB7-868A-143661D69976}" type="slidenum">
              <a:rPr lang="ar-SA"/>
              <a:pPr/>
              <a:t>6</a:t>
            </a:fld>
            <a:endParaRPr lang="en-US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0136" y="5463822"/>
            <a:ext cx="289158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130058" y="2489474"/>
            <a:ext cx="1737360" cy="702454"/>
            <a:chOff x="2736348" y="1883509"/>
            <a:chExt cx="1862559" cy="665257"/>
          </a:xfrm>
        </p:grpSpPr>
        <p:sp>
          <p:nvSpPr>
            <p:cNvPr id="8" name="Rounded Rectangle 7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identification</a:t>
              </a:r>
              <a:endParaRPr lang="en-US" sz="2000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Oval 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1" name="Oval 1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Oval 1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Oval 1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4" name="Oval 1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5" name="Oval 1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6" name="Oval 1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cxnSp>
        <p:nvCxnSpPr>
          <p:cNvPr id="17" name="Straight Arrow Connector 16"/>
          <p:cNvCxnSpPr>
            <a:stCxn id="8" idx="3"/>
            <a:endCxn id="19" idx="1"/>
          </p:cNvCxnSpPr>
          <p:nvPr/>
        </p:nvCxnSpPr>
        <p:spPr>
          <a:xfrm flipV="1">
            <a:off x="1867418" y="2838246"/>
            <a:ext cx="510022" cy="2455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2377440" y="2486932"/>
            <a:ext cx="1737360" cy="702627"/>
            <a:chOff x="2736347" y="1883509"/>
            <a:chExt cx="1862559" cy="665257"/>
          </a:xfrm>
        </p:grpSpPr>
        <p:sp>
          <p:nvSpPr>
            <p:cNvPr id="19" name="Rounded Rectangle 1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analysis</a:t>
              </a:r>
              <a:endParaRPr lang="en-US" sz="2000" dirty="0"/>
            </a:p>
          </p:txBody>
        </p:sp>
        <p:sp>
          <p:nvSpPr>
            <p:cNvPr id="20" name="Oval 19"/>
            <p:cNvSpPr/>
            <p:nvPr/>
          </p:nvSpPr>
          <p:spPr>
            <a:xfrm>
              <a:off x="4148937" y="2411506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1" name="Oval 20"/>
            <p:cNvSpPr/>
            <p:nvPr/>
          </p:nvSpPr>
          <p:spPr>
            <a:xfrm>
              <a:off x="2979850" y="2410448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2" name="Oval 2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3" name="Oval 2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4" name="Oval 2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5" name="Oval 2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6" name="Oval 2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7" name="Oval 2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587240" y="2489474"/>
            <a:ext cx="1737360" cy="702454"/>
            <a:chOff x="2736347" y="1883509"/>
            <a:chExt cx="1862559" cy="665257"/>
          </a:xfrm>
        </p:grpSpPr>
        <p:sp>
          <p:nvSpPr>
            <p:cNvPr id="29" name="Rounded Rectangle 2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planning</a:t>
              </a:r>
              <a:endParaRPr lang="en-US" sz="2000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1" name="Oval 3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2" name="Oval 3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3" name="Oval 3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4" name="Oval 3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5" name="Oval 3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6" name="Oval 3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7" name="Oval 3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797040" y="2492633"/>
            <a:ext cx="1737360" cy="699295"/>
            <a:chOff x="2736347" y="1883509"/>
            <a:chExt cx="1862559" cy="665257"/>
          </a:xfrm>
        </p:grpSpPr>
        <p:sp>
          <p:nvSpPr>
            <p:cNvPr id="39" name="Rounded Rectangle 3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monitoring</a:t>
              </a:r>
              <a:endParaRPr lang="en-US" sz="2000" dirty="0"/>
            </a:p>
          </p:txBody>
        </p:sp>
        <p:sp>
          <p:nvSpPr>
            <p:cNvPr id="40" name="Oval 3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1" name="Oval 4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2" name="Oval 4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3" name="Oval 4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4" name="Oval 4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5" name="Oval 4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6" name="Oval 4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7" name="Oval 4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cxnSp>
        <p:nvCxnSpPr>
          <p:cNvPr id="48" name="Straight Arrow Connector 47"/>
          <p:cNvCxnSpPr>
            <a:stCxn id="8" idx="2"/>
            <a:endCxn id="74" idx="0"/>
          </p:cNvCxnSpPr>
          <p:nvPr/>
        </p:nvCxnSpPr>
        <p:spPr>
          <a:xfrm>
            <a:off x="998738" y="3191928"/>
            <a:ext cx="10172" cy="99907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19" idx="3"/>
            <a:endCxn id="29" idx="1"/>
          </p:cNvCxnSpPr>
          <p:nvPr/>
        </p:nvCxnSpPr>
        <p:spPr>
          <a:xfrm>
            <a:off x="4114800" y="2838246"/>
            <a:ext cx="472440" cy="2455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29" idx="3"/>
            <a:endCxn id="39" idx="1"/>
          </p:cNvCxnSpPr>
          <p:nvPr/>
        </p:nvCxnSpPr>
        <p:spPr>
          <a:xfrm>
            <a:off x="6324600" y="2840701"/>
            <a:ext cx="472440" cy="158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125"/>
          <p:cNvCxnSpPr>
            <a:stCxn id="39" idx="3"/>
            <a:endCxn id="19" idx="0"/>
          </p:cNvCxnSpPr>
          <p:nvPr/>
        </p:nvCxnSpPr>
        <p:spPr>
          <a:xfrm flipH="1" flipV="1">
            <a:off x="3246120" y="2486932"/>
            <a:ext cx="5288280" cy="355349"/>
          </a:xfrm>
          <a:prstGeom prst="bentConnector4">
            <a:avLst>
              <a:gd name="adj1" fmla="val -4323"/>
              <a:gd name="adj2" fmla="val 272344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228600" y="4191000"/>
            <a:ext cx="1560619" cy="702454"/>
            <a:chOff x="2736348" y="1883509"/>
            <a:chExt cx="1862559" cy="665257"/>
          </a:xfrm>
        </p:grpSpPr>
        <p:sp>
          <p:nvSpPr>
            <p:cNvPr id="74" name="Rounded Rectangle 73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List of potential risks</a:t>
              </a:r>
              <a:endParaRPr lang="en-US" sz="1600" dirty="0"/>
            </a:p>
          </p:txBody>
        </p:sp>
        <p:sp>
          <p:nvSpPr>
            <p:cNvPr id="75" name="Oval 7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5" name="Straight Arrow Connector 84"/>
          <p:cNvCxnSpPr>
            <a:stCxn id="19" idx="2"/>
            <a:endCxn id="87" idx="0"/>
          </p:cNvCxnSpPr>
          <p:nvPr/>
        </p:nvCxnSpPr>
        <p:spPr>
          <a:xfrm>
            <a:off x="3246120" y="3189559"/>
            <a:ext cx="12171" cy="99607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2477981" y="4185635"/>
            <a:ext cx="1560619" cy="702454"/>
            <a:chOff x="2736348" y="1883509"/>
            <a:chExt cx="1862559" cy="665257"/>
          </a:xfrm>
        </p:grpSpPr>
        <p:sp>
          <p:nvSpPr>
            <p:cNvPr id="87" name="Rounded Rectangle 86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Prioritized risk list</a:t>
              </a:r>
              <a:endParaRPr lang="en-US" sz="1600" dirty="0"/>
            </a:p>
          </p:txBody>
        </p:sp>
        <p:sp>
          <p:nvSpPr>
            <p:cNvPr id="88" name="Oval 87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6" name="Straight Arrow Connector 95"/>
          <p:cNvCxnSpPr>
            <a:stCxn id="29" idx="2"/>
            <a:endCxn id="98" idx="0"/>
          </p:cNvCxnSpPr>
          <p:nvPr/>
        </p:nvCxnSpPr>
        <p:spPr>
          <a:xfrm>
            <a:off x="5455920" y="3191928"/>
            <a:ext cx="12171" cy="99907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oup 96"/>
          <p:cNvGrpSpPr/>
          <p:nvPr/>
        </p:nvGrpSpPr>
        <p:grpSpPr>
          <a:xfrm>
            <a:off x="4687781" y="4191000"/>
            <a:ext cx="1560619" cy="702454"/>
            <a:chOff x="2736348" y="1883509"/>
            <a:chExt cx="1862559" cy="665257"/>
          </a:xfrm>
        </p:grpSpPr>
        <p:sp>
          <p:nvSpPr>
            <p:cNvPr id="98" name="Rounded Rectangle 97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Risk avoidance and contingency plans</a:t>
              </a:r>
              <a:endParaRPr lang="en-US" sz="1600" dirty="0"/>
            </a:p>
          </p:txBody>
        </p:sp>
        <p:sp>
          <p:nvSpPr>
            <p:cNvPr id="99" name="Oval 9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7" name="Straight Arrow Connector 106"/>
          <p:cNvCxnSpPr>
            <a:stCxn id="39" idx="2"/>
            <a:endCxn id="109" idx="0"/>
          </p:cNvCxnSpPr>
          <p:nvPr/>
        </p:nvCxnSpPr>
        <p:spPr>
          <a:xfrm>
            <a:off x="7665720" y="3191928"/>
            <a:ext cx="12171" cy="99907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Group 107"/>
          <p:cNvGrpSpPr/>
          <p:nvPr/>
        </p:nvGrpSpPr>
        <p:grpSpPr>
          <a:xfrm>
            <a:off x="6897581" y="4191000"/>
            <a:ext cx="1560619" cy="702454"/>
            <a:chOff x="2736348" y="1883509"/>
            <a:chExt cx="1862559" cy="665257"/>
          </a:xfrm>
        </p:grpSpPr>
        <p:sp>
          <p:nvSpPr>
            <p:cNvPr id="109" name="Rounded Rectangle 108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Risk assessment</a:t>
              </a:r>
              <a:endParaRPr lang="en-US" sz="1600" dirty="0"/>
            </a:p>
          </p:txBody>
        </p:sp>
        <p:sp>
          <p:nvSpPr>
            <p:cNvPr id="110" name="Oval 10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68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82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68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4" name="PB"/>
          <p:cNvSpPr/>
          <p:nvPr/>
        </p:nvSpPr>
        <p:spPr>
          <a:xfrm>
            <a:off x="12700" y="6718300"/>
            <a:ext cx="4200236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1: Risk </a:t>
            </a:r>
            <a:r>
              <a:rPr lang="en-GB" dirty="0" smtClean="0"/>
              <a:t>identification</a:t>
            </a:r>
            <a:endParaRPr lang="en-US" dirty="0" smtClean="0"/>
          </a:p>
        </p:txBody>
      </p:sp>
      <p:sp>
        <p:nvSpPr>
          <p:cNvPr id="10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19B374A-D6E4-4FA2-BA6C-58EDFF34EB61}" type="slidenum">
              <a:rPr lang="ar-SA"/>
              <a:pPr/>
              <a:t>7</a:t>
            </a:fld>
            <a:endParaRPr 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393561"/>
              </p:ext>
            </p:extLst>
          </p:nvPr>
        </p:nvGraphicFramePr>
        <p:xfrm>
          <a:off x="377825" y="1371600"/>
          <a:ext cx="8388350" cy="444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Document" r:id="rId4" imgW="5824536" imgH="3103156" progId="Word.Document.8">
                  <p:embed/>
                </p:oleObj>
              </mc:Choice>
              <mc:Fallback>
                <p:oleObj name="Document" r:id="rId4" imgW="5824536" imgH="3103156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371600"/>
                        <a:ext cx="8388350" cy="444976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4904509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797" tIns="45898" rIns="91797" bIns="45898"/>
          <a:lstStyle/>
          <a:p>
            <a:r>
              <a:rPr lang="en-US" dirty="0"/>
              <a:t>Step </a:t>
            </a:r>
            <a:r>
              <a:rPr lang="en-US" dirty="0" smtClean="0"/>
              <a:t>2: </a:t>
            </a:r>
            <a:r>
              <a:rPr lang="en-GB" dirty="0" smtClean="0"/>
              <a:t>Risk </a:t>
            </a:r>
            <a:r>
              <a:rPr lang="en-GB" dirty="0"/>
              <a:t>analysis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1797" tIns="45898" rIns="91797" bIns="45898"/>
          <a:lstStyle/>
          <a:p>
            <a:r>
              <a:rPr lang="en-GB" dirty="0"/>
              <a:t>Assess probability and seriousness of each risk.</a:t>
            </a:r>
          </a:p>
          <a:p>
            <a:endParaRPr lang="en-GB" dirty="0" smtClean="0"/>
          </a:p>
          <a:p>
            <a:r>
              <a:rPr lang="en-GB" dirty="0" smtClean="0"/>
              <a:t>Probability </a:t>
            </a:r>
            <a:r>
              <a:rPr lang="en-GB" dirty="0"/>
              <a:t>may be </a:t>
            </a:r>
            <a:r>
              <a:rPr lang="en-GB" b="1" dirty="0"/>
              <a:t>very low</a:t>
            </a:r>
            <a:r>
              <a:rPr lang="en-GB" dirty="0"/>
              <a:t>, </a:t>
            </a:r>
            <a:r>
              <a:rPr lang="en-GB" b="1" dirty="0"/>
              <a:t>low</a:t>
            </a:r>
            <a:r>
              <a:rPr lang="en-GB" dirty="0"/>
              <a:t>, </a:t>
            </a:r>
            <a:r>
              <a:rPr lang="en-GB" b="1" dirty="0"/>
              <a:t>moderate</a:t>
            </a:r>
            <a:r>
              <a:rPr lang="en-GB" dirty="0"/>
              <a:t>, </a:t>
            </a:r>
            <a:r>
              <a:rPr lang="en-GB" b="1" dirty="0"/>
              <a:t>high</a:t>
            </a:r>
            <a:r>
              <a:rPr lang="en-GB" dirty="0"/>
              <a:t> or </a:t>
            </a:r>
            <a:r>
              <a:rPr lang="en-GB" b="1" dirty="0"/>
              <a:t>very high</a:t>
            </a:r>
            <a:r>
              <a:rPr lang="en-GB" dirty="0"/>
              <a:t>.</a:t>
            </a:r>
          </a:p>
          <a:p>
            <a:endParaRPr lang="en-GB" dirty="0" smtClean="0"/>
          </a:p>
          <a:p>
            <a:r>
              <a:rPr lang="en-GB" dirty="0" smtClean="0"/>
              <a:t>Risk </a:t>
            </a:r>
            <a:r>
              <a:rPr lang="en-GB" dirty="0"/>
              <a:t>effects might be </a:t>
            </a:r>
            <a:r>
              <a:rPr lang="en-GB" b="1" dirty="0"/>
              <a:t>catastrophic</a:t>
            </a:r>
            <a:r>
              <a:rPr lang="en-GB" dirty="0"/>
              <a:t>, </a:t>
            </a:r>
            <a:r>
              <a:rPr lang="en-GB" b="1" dirty="0"/>
              <a:t>serious</a:t>
            </a:r>
            <a:r>
              <a:rPr lang="en-GB" dirty="0"/>
              <a:t>, </a:t>
            </a:r>
            <a:r>
              <a:rPr lang="en-GB" b="1" dirty="0"/>
              <a:t>tolerable</a:t>
            </a:r>
            <a:r>
              <a:rPr lang="en-GB" dirty="0"/>
              <a:t> or </a:t>
            </a:r>
            <a:r>
              <a:rPr lang="en-GB" b="1" dirty="0"/>
              <a:t>insignificant</a:t>
            </a:r>
            <a:r>
              <a:rPr lang="en-GB" dirty="0"/>
              <a:t>.</a:t>
            </a: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5608782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797" tIns="45898" rIns="91797" bIns="45898"/>
          <a:lstStyle/>
          <a:p>
            <a:r>
              <a:rPr lang="en-US" dirty="0"/>
              <a:t>Step </a:t>
            </a:r>
            <a:r>
              <a:rPr lang="en-US" dirty="0" smtClean="0"/>
              <a:t>3: </a:t>
            </a:r>
            <a:r>
              <a:rPr lang="en-GB" dirty="0" smtClean="0"/>
              <a:t>Risk </a:t>
            </a:r>
            <a:r>
              <a:rPr lang="en-GB" dirty="0"/>
              <a:t>planning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1797" tIns="45898" rIns="91797" bIns="45898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GB" dirty="0"/>
              <a:t>Consider each risk and develop a strategy to manage that risk.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Avoidance </a:t>
            </a:r>
            <a:r>
              <a:rPr lang="en-GB" dirty="0"/>
              <a:t>strategies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The probability that the risk will arise is reduced;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Minimisation </a:t>
            </a:r>
            <a:r>
              <a:rPr lang="en-GB" dirty="0"/>
              <a:t>strategies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The impact of the risk on the project or product will be reduced;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Contingency </a:t>
            </a:r>
            <a:r>
              <a:rPr lang="en-GB" dirty="0"/>
              <a:t>plans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If the risk arises, contingency plans are plans to deal with that risk;</a:t>
            </a: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631305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316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3453</TotalTime>
  <Words>412</Words>
  <Application>Microsoft Office PowerPoint</Application>
  <PresentationFormat>On-screen Show (4:3)</PresentationFormat>
  <Paragraphs>121</Paragraphs>
  <Slides>11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SWE316 2011-09-26 (with Tabs)</vt:lpstr>
      <vt:lpstr>Microsoft Word 97 - 2003 Document</vt:lpstr>
      <vt:lpstr>Lecture – 09 Software Project Management &gt; Risk Management </vt:lpstr>
      <vt:lpstr>Risk Management</vt:lpstr>
      <vt:lpstr>Risk Management - Example</vt:lpstr>
      <vt:lpstr>PowerPoint Presentation</vt:lpstr>
      <vt:lpstr>The risk management process</vt:lpstr>
      <vt:lpstr>Risk Management Process</vt:lpstr>
      <vt:lpstr>Step 1: Risk identification</vt:lpstr>
      <vt:lpstr>Step 2: Risk analysis</vt:lpstr>
      <vt:lpstr>Step 3: Risk planning</vt:lpstr>
      <vt:lpstr>Step 4: Risk monitoring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237</cp:revision>
  <cp:lastPrinted>2011-03-16T06:51:30Z</cp:lastPrinted>
  <dcterms:created xsi:type="dcterms:W3CDTF">2008-10-05T15:17:56Z</dcterms:created>
  <dcterms:modified xsi:type="dcterms:W3CDTF">2011-10-02T17:31:49Z</dcterms:modified>
</cp:coreProperties>
</file>